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F67-5D8C-4271-A618-2B7FB41D7473}" type="datetimeFigureOut">
              <a:rPr lang="el-GR" smtClean="0"/>
              <a:pPr/>
              <a:t>12/5/2013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458F-2972-40B2-883C-515B10CBE1B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41259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F67-5D8C-4271-A618-2B7FB41D7473}" type="datetimeFigureOut">
              <a:rPr lang="el-GR" smtClean="0"/>
              <a:pPr/>
              <a:t>12/5/2013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458F-2972-40B2-883C-515B10CBE1B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169816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F67-5D8C-4271-A618-2B7FB41D7473}" type="datetimeFigureOut">
              <a:rPr lang="el-GR" smtClean="0"/>
              <a:pPr/>
              <a:t>12/5/2013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458F-2972-40B2-883C-515B10CBE1B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36547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F67-5D8C-4271-A618-2B7FB41D7473}" type="datetimeFigureOut">
              <a:rPr lang="el-GR" smtClean="0"/>
              <a:pPr/>
              <a:t>12/5/2013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458F-2972-40B2-883C-515B10CBE1B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261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1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1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F67-5D8C-4271-A618-2B7FB41D7473}" type="datetimeFigureOut">
              <a:rPr lang="el-GR" smtClean="0"/>
              <a:pPr/>
              <a:t>12/5/2013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458F-2972-40B2-883C-515B10CBE1B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97987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F67-5D8C-4271-A618-2B7FB41D7473}" type="datetimeFigureOut">
              <a:rPr lang="el-GR" smtClean="0"/>
              <a:pPr/>
              <a:t>12/5/2013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458F-2972-40B2-883C-515B10CBE1B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69999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5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5" y="2505076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4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4" y="2505076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F67-5D8C-4271-A618-2B7FB41D7473}" type="datetimeFigureOut">
              <a:rPr lang="el-GR" smtClean="0"/>
              <a:pPr/>
              <a:t>12/5/2013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458F-2972-40B2-883C-515B10CBE1B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35974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F67-5D8C-4271-A618-2B7FB41D7473}" type="datetimeFigureOut">
              <a:rPr lang="el-GR" smtClean="0"/>
              <a:pPr/>
              <a:t>12/5/2013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458F-2972-40B2-883C-515B10CBE1B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08118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F67-5D8C-4271-A618-2B7FB41D7473}" type="datetimeFigureOut">
              <a:rPr lang="el-GR" smtClean="0"/>
              <a:pPr/>
              <a:t>12/5/2013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458F-2972-40B2-883C-515B10CBE1B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943108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4" y="987425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F67-5D8C-4271-A618-2B7FB41D7473}" type="datetimeFigureOut">
              <a:rPr lang="el-GR" smtClean="0"/>
              <a:pPr/>
              <a:t>12/5/2013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458F-2972-40B2-883C-515B10CBE1B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11385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4" y="987425"/>
            <a:ext cx="462915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F67-5D8C-4271-A618-2B7FB41D7473}" type="datetimeFigureOut">
              <a:rPr lang="el-GR" smtClean="0"/>
              <a:pPr/>
              <a:t>12/5/2013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458F-2972-40B2-883C-515B10CBE1B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32639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4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4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1BF67-5D8C-4271-A618-2B7FB41D7473}" type="datetimeFigureOut">
              <a:rPr lang="el-GR" smtClean="0"/>
              <a:pPr/>
              <a:t>12/5/2013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4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9458F-2972-40B2-883C-515B10CBE1B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61901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4" y="228600"/>
            <a:ext cx="7886700" cy="62865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l-GR" sz="3600" i="1" u="sng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l-GR" sz="4100" i="1" u="sng" dirty="0" smtClean="0">
                <a:solidFill>
                  <a:srgbClr val="FF0000"/>
                </a:solidFill>
              </a:rPr>
              <a:t>Προσωποποιημένες υπηρεσίες χρηστών σε αποθετήρια: μελέτη περιπτώσεων σε ακαδημαϊκά, ιδρυματικά και θεματικά αποθετήρια στην Ελλάδα και στο εξωτερικό</a:t>
            </a:r>
            <a:endParaRPr lang="el-GR" sz="4100" i="1" u="sng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l-GR" sz="3600" i="1" u="sng" dirty="0" smtClean="0"/>
          </a:p>
          <a:p>
            <a:pPr marL="0" indent="0" algn="ctr">
              <a:buNone/>
            </a:pPr>
            <a:r>
              <a:rPr lang="el-GR" sz="3600" dirty="0" smtClean="0"/>
              <a:t>Αναστάσιος </a:t>
            </a:r>
            <a:r>
              <a:rPr lang="el-GR" sz="3600" dirty="0" err="1" smtClean="0"/>
              <a:t>Σερετίδης</a:t>
            </a:r>
            <a:endParaRPr lang="el-GR" sz="3600" dirty="0" smtClean="0"/>
          </a:p>
          <a:p>
            <a:pPr marL="0" indent="0" algn="ctr">
              <a:buNone/>
            </a:pPr>
            <a:endParaRPr lang="el-GR" sz="3600" i="1" u="sng" dirty="0" smtClean="0"/>
          </a:p>
          <a:p>
            <a:pPr marL="0" indent="0">
              <a:buNone/>
            </a:pPr>
            <a:r>
              <a:rPr lang="el-GR" sz="2600" dirty="0" smtClean="0"/>
              <a:t>Τμήμα Βιβλιοθηκονομίας και Συστημάτων Πληροφόρησης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l-GR" sz="2600" dirty="0" smtClean="0"/>
              <a:t>Σχολή Διοίκησης και Οικονομίας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l-GR" sz="2600" dirty="0" smtClean="0"/>
              <a:t>Τεχνολογικό Εκπαιδευτικό Ίδρυμα Αθήνας</a:t>
            </a:r>
          </a:p>
          <a:p>
            <a:pPr marL="0" indent="0" algn="ctr">
              <a:buNone/>
            </a:pPr>
            <a:endParaRPr lang="el-GR" sz="3600" i="1" u="sng" dirty="0" smtClean="0"/>
          </a:p>
          <a:p>
            <a:pPr marL="0" indent="0" algn="ctr">
              <a:buNone/>
            </a:pPr>
            <a:r>
              <a:rPr lang="el-GR" sz="2300" i="1" u="sng" dirty="0" smtClean="0"/>
              <a:t>Επιβλέπων καθηγητής : Αλέξανδρος </a:t>
            </a:r>
            <a:r>
              <a:rPr lang="el-GR" sz="2300" i="1" u="sng" dirty="0" err="1" smtClean="0"/>
              <a:t>Κουλούρης</a:t>
            </a:r>
            <a:r>
              <a:rPr lang="el-GR" sz="2300" i="1" u="sng" dirty="0" smtClean="0"/>
              <a:t>, </a:t>
            </a:r>
            <a:r>
              <a:rPr lang="el-GR" sz="2300" i="1" u="sng" dirty="0" err="1" smtClean="0"/>
              <a:t>δρ</a:t>
            </a:r>
            <a:endParaRPr lang="el-GR" sz="2300" i="1" u="sng" dirty="0" smtClean="0"/>
          </a:p>
          <a:p>
            <a:pPr marL="0" indent="0" algn="ctr">
              <a:buNone/>
            </a:pPr>
            <a:endParaRPr lang="el-GR" sz="1900" i="1" u="sng" dirty="0" smtClean="0"/>
          </a:p>
          <a:p>
            <a:pPr marL="0" indent="0" algn="ctr">
              <a:buNone/>
            </a:pPr>
            <a:r>
              <a:rPr lang="el-GR" sz="2300" i="1" u="sng" dirty="0" smtClean="0"/>
              <a:t>Μάιος 2013</a:t>
            </a:r>
          </a:p>
          <a:p>
            <a:pPr marL="0" indent="0" algn="ctr">
              <a:buNone/>
            </a:pPr>
            <a:endParaRPr lang="el-GR" sz="3600" i="1" u="sng" dirty="0"/>
          </a:p>
        </p:txBody>
      </p:sp>
    </p:spTree>
    <p:extLst>
      <p:ext uri="{BB962C8B-B14F-4D97-AF65-F5344CB8AC3E}">
        <p14:creationId xmlns="" xmlns:p14="http://schemas.microsoft.com/office/powerpoint/2010/main" val="672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4" y="365126"/>
            <a:ext cx="7886700" cy="804767"/>
          </a:xfrm>
        </p:spPr>
        <p:txBody>
          <a:bodyPr>
            <a:noAutofit/>
          </a:bodyPr>
          <a:lstStyle/>
          <a:p>
            <a:pPr algn="ctr"/>
            <a:r>
              <a:rPr lang="el-GR" sz="4000" dirty="0" smtClean="0">
                <a:solidFill>
                  <a:srgbClr val="FF0000"/>
                </a:solidFill>
              </a:rPr>
              <a:t>Αποτελέσματα έρευνας</a:t>
            </a:r>
            <a:endParaRPr lang="el-GR" sz="40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277471"/>
            <a:ext cx="8458200" cy="4977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72680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176" y="147360"/>
            <a:ext cx="8646459" cy="64148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50766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941" y="330497"/>
            <a:ext cx="8659906" cy="62451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4073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964" y="215154"/>
            <a:ext cx="8552329" cy="62797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7599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282" y="188260"/>
            <a:ext cx="8633012" cy="65972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7603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4" y="365127"/>
            <a:ext cx="7886700" cy="652306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rgbClr val="FF0000"/>
                </a:solidFill>
              </a:rPr>
              <a:t>Συμπεράσματα</a:t>
            </a:r>
            <a:endParaRPr lang="el-GR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4" y="1017433"/>
            <a:ext cx="7886700" cy="5159531"/>
          </a:xfrm>
        </p:spPr>
        <p:txBody>
          <a:bodyPr>
            <a:normAutofit/>
          </a:bodyPr>
          <a:lstStyle/>
          <a:p>
            <a:r>
              <a:rPr lang="el-GR" dirty="0" smtClean="0"/>
              <a:t>Τα αποθετήρια «ωριμάζουν»</a:t>
            </a:r>
          </a:p>
          <a:p>
            <a:r>
              <a:rPr lang="el-GR" dirty="0"/>
              <a:t>Ο</a:t>
            </a:r>
            <a:r>
              <a:rPr lang="el-GR" dirty="0" smtClean="0"/>
              <a:t>ι ευρέως διαδεδομένες προσωποποιημένες υπηρεσίες στην Ελλάδα είναι: η δημιουργία λογαριασμού, η δυνατότητα μεταφόρτωσης και επεξεργασίας υλικού, η καταγραφή ετεροαναφορών, η δημοσίευση στατιστικών στοιχείων για τη χρήση του υλικού και η αυτό-αρχειοθέτηση.</a:t>
            </a:r>
          </a:p>
          <a:p>
            <a:r>
              <a:rPr lang="el-GR" dirty="0" smtClean="0"/>
              <a:t>Οι βιβλιοθηκονόμοι και οι χρήστες είναι γνώστες των προσωποποιημένων και τις απαιτούν</a:t>
            </a:r>
          </a:p>
        </p:txBody>
      </p:sp>
    </p:spTree>
    <p:extLst>
      <p:ext uri="{BB962C8B-B14F-4D97-AF65-F5344CB8AC3E}">
        <p14:creationId xmlns="" xmlns:p14="http://schemas.microsoft.com/office/powerpoint/2010/main" val="54979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4" y="1156447"/>
            <a:ext cx="7886700" cy="41416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sz="4800" dirty="0" smtClean="0"/>
          </a:p>
          <a:p>
            <a:pPr marL="0" indent="0" algn="ctr">
              <a:buNone/>
            </a:pPr>
            <a:endParaRPr lang="el-GR" sz="4800" dirty="0"/>
          </a:p>
          <a:p>
            <a:pPr marL="0" indent="0" algn="ctr">
              <a:buNone/>
            </a:pPr>
            <a:r>
              <a:rPr lang="el-GR" sz="7200" dirty="0" smtClean="0">
                <a:solidFill>
                  <a:srgbClr val="FF0000"/>
                </a:solidFill>
              </a:rPr>
              <a:t>Ευχαριστώ πολύ για την προσοχή σας</a:t>
            </a:r>
            <a:endParaRPr lang="el-GR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792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33364"/>
            <a:ext cx="6858000" cy="744537"/>
          </a:xfrm>
        </p:spPr>
        <p:txBody>
          <a:bodyPr>
            <a:normAutofit/>
          </a:bodyPr>
          <a:lstStyle/>
          <a:p>
            <a:r>
              <a:rPr lang="el-GR" sz="4000" dirty="0" smtClean="0">
                <a:solidFill>
                  <a:srgbClr val="FF0000"/>
                </a:solidFill>
              </a:rPr>
              <a:t>Σκοπός της εργασίας</a:t>
            </a:r>
            <a:endParaRPr lang="el-GR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270001"/>
            <a:ext cx="6858000" cy="5232400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800" dirty="0" smtClean="0"/>
              <a:t>Οριοθέτηση του όρου προσωποποιημένες υπηρεσίες –τι είναι, τι υπηρεσίες αφορούν, τι υπάρχει στη διεθνή βιβλιογραφία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800" dirty="0" smtClean="0"/>
              <a:t>Εύρεση και καταγραφή περιπτώσεων ψηφιακών αποθετηρίων που παρέχουν προσωποποιημένες υπηρεσίες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800" dirty="0" smtClean="0"/>
              <a:t>Παρουσίαση του τρόπου λειτουργίας των αποθετηρίων που παρέχουν προσωποποιημένες υπηρεσίες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800" dirty="0" smtClean="0"/>
              <a:t>Καταγραφή μειονεκτημάτων και πλεονεκτημάτων των συγκεκριμένων υπηρεσιών από την πλευρά των υπευθύνων (διαχειριστών, βιβλιοθηκονόμων) και των χρηστών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80209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8000" dirty="0" smtClean="0"/>
              <a:t>Θεωρητικό μέρος</a:t>
            </a:r>
            <a:endParaRPr lang="el-GR" sz="8000" dirty="0"/>
          </a:p>
        </p:txBody>
      </p:sp>
    </p:spTree>
    <p:extLst>
      <p:ext uri="{BB962C8B-B14F-4D97-AF65-F5344CB8AC3E}">
        <p14:creationId xmlns="" xmlns:p14="http://schemas.microsoft.com/office/powerpoint/2010/main" val="289873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4" y="365125"/>
            <a:ext cx="7886700" cy="1100603"/>
          </a:xfrm>
        </p:spPr>
        <p:txBody>
          <a:bodyPr>
            <a:noAutofit/>
          </a:bodyPr>
          <a:lstStyle/>
          <a:p>
            <a:pPr algn="ctr"/>
            <a:r>
              <a:rPr lang="el-GR" sz="4000" dirty="0" smtClean="0">
                <a:solidFill>
                  <a:srgbClr val="FF0000"/>
                </a:solidFill>
              </a:rPr>
              <a:t>Προσωποποιημένες υπηρεσίες σε ιδρυματικά αποθετήρια</a:t>
            </a:r>
            <a:endParaRPr lang="el-GR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4" y="1640540"/>
            <a:ext cx="7886700" cy="4536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 smtClean="0"/>
              <a:t>Πρόκειται για υπηρεσίες προσαρμοσμένες</a:t>
            </a:r>
            <a:r>
              <a:rPr lang="en-US" sz="3200" dirty="0" smtClean="0"/>
              <a:t>: </a:t>
            </a:r>
          </a:p>
          <a:p>
            <a:r>
              <a:rPr lang="el-GR" sz="3200" dirty="0" smtClean="0"/>
              <a:t>Στις ειδικές απαιτήσεις </a:t>
            </a:r>
          </a:p>
          <a:p>
            <a:r>
              <a:rPr lang="el-GR" sz="3200" dirty="0" smtClean="0"/>
              <a:t>Στις εξατομικευμένες ανάγκες </a:t>
            </a:r>
          </a:p>
          <a:p>
            <a:r>
              <a:rPr lang="el-GR" sz="3200" dirty="0" smtClean="0"/>
              <a:t>Στις επιθυμίες και</a:t>
            </a:r>
          </a:p>
          <a:p>
            <a:r>
              <a:rPr lang="el-GR" sz="3200" dirty="0" smtClean="0"/>
              <a:t>Στους περιορισμούς που θέτει ο ίδιος ο χρήστης</a:t>
            </a:r>
            <a:endParaRPr lang="el-GR" sz="3200" dirty="0"/>
          </a:p>
        </p:txBody>
      </p:sp>
    </p:spTree>
    <p:extLst>
      <p:ext uri="{BB962C8B-B14F-4D97-AF65-F5344CB8AC3E}">
        <p14:creationId xmlns="" xmlns:p14="http://schemas.microsoft.com/office/powerpoint/2010/main" val="276350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4" y="94669"/>
            <a:ext cx="7886700" cy="781095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rgbClr val="FF0000"/>
                </a:solidFill>
              </a:rPr>
              <a:t>Είδη προσωποποιημένων υπηρεσιών</a:t>
            </a:r>
            <a:endParaRPr lang="el-GR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4" y="875765"/>
            <a:ext cx="7886700" cy="5301199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Δημιουργία λογαριασμού</a:t>
            </a:r>
          </a:p>
          <a:p>
            <a:r>
              <a:rPr lang="el-GR" sz="3200" dirty="0" smtClean="0"/>
              <a:t>Αυτ</a:t>
            </a:r>
            <a:r>
              <a:rPr lang="el-GR" sz="3200" dirty="0" smtClean="0"/>
              <a:t>ό</a:t>
            </a:r>
            <a:r>
              <a:rPr lang="el-GR" sz="3200" dirty="0" smtClean="0"/>
              <a:t>- </a:t>
            </a:r>
            <a:r>
              <a:rPr lang="el-GR" sz="3200" dirty="0" smtClean="0"/>
              <a:t>αρχειοθέτηση</a:t>
            </a:r>
          </a:p>
          <a:p>
            <a:r>
              <a:rPr lang="el-GR" sz="3200" dirty="0" smtClean="0"/>
              <a:t>Καταγραφή </a:t>
            </a:r>
            <a:r>
              <a:rPr lang="el-GR" sz="3200" dirty="0" err="1" smtClean="0"/>
              <a:t>ετεροαναφορών</a:t>
            </a:r>
            <a:endParaRPr lang="el-GR" sz="3200" dirty="0" smtClean="0"/>
          </a:p>
          <a:p>
            <a:r>
              <a:rPr lang="en-US" sz="3200" dirty="0" smtClean="0"/>
              <a:t>Really Simply Syndication-</a:t>
            </a:r>
            <a:r>
              <a:rPr lang="en-US" sz="3200" i="1" dirty="0" smtClean="0"/>
              <a:t>RSS</a:t>
            </a:r>
          </a:p>
          <a:p>
            <a:r>
              <a:rPr lang="en-US" sz="3200" dirty="0" smtClean="0"/>
              <a:t>Selective Dissemination of Information- </a:t>
            </a:r>
            <a:r>
              <a:rPr lang="en-US" sz="3200" i="1" dirty="0" smtClean="0"/>
              <a:t>SDI</a:t>
            </a:r>
            <a:endParaRPr lang="el-GR" sz="3200" i="1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31189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4" y="210581"/>
            <a:ext cx="7886700" cy="1228254"/>
          </a:xfrm>
        </p:spPr>
        <p:txBody>
          <a:bodyPr>
            <a:noAutofit/>
          </a:bodyPr>
          <a:lstStyle/>
          <a:p>
            <a:pPr algn="ctr"/>
            <a:r>
              <a:rPr lang="el-GR" sz="4000" dirty="0" smtClean="0">
                <a:solidFill>
                  <a:srgbClr val="FF0000"/>
                </a:solidFill>
              </a:rPr>
              <a:t>Προσωποποιημένες Υπηρεσίες σε ελληνικά αποθετήρια - ΕΜΠ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4" y="1573307"/>
            <a:ext cx="7886700" cy="50077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i="1" u="sng" dirty="0" smtClean="0"/>
              <a:t>Υπηρεσία myIR </a:t>
            </a:r>
            <a:r>
              <a:rPr lang="el-GR" dirty="0" smtClean="0"/>
              <a:t>όπου</a:t>
            </a:r>
            <a:r>
              <a:rPr lang="el-GR" i="1" dirty="0" smtClean="0"/>
              <a:t> τα μέλη της ακαδημαϊκής κοινότητας, έχουν πρόσβαση σε διάφορες προσωποποιημένες υπηρεσίες όπως</a:t>
            </a:r>
            <a:r>
              <a:rPr lang="en-US" i="1" dirty="0" smtClean="0"/>
              <a:t>:</a:t>
            </a:r>
          </a:p>
          <a:p>
            <a:r>
              <a:rPr lang="el-GR" i="1" dirty="0" smtClean="0"/>
              <a:t>Αναζήτηση</a:t>
            </a:r>
            <a:endParaRPr lang="el-GR" i="1" dirty="0"/>
          </a:p>
          <a:p>
            <a:r>
              <a:rPr lang="el-GR" i="1" dirty="0" smtClean="0"/>
              <a:t> αποθήκευση αποτελεσμάτων</a:t>
            </a:r>
          </a:p>
          <a:p>
            <a:r>
              <a:rPr lang="el-GR" i="1" dirty="0" smtClean="0"/>
              <a:t> αυτό-αρχειοθέτηση κ.λπ.,</a:t>
            </a:r>
          </a:p>
          <a:p>
            <a:r>
              <a:rPr lang="el-GR" i="1" dirty="0" smtClean="0"/>
              <a:t> καθώς τους δίνεται η δυνατότητα να κοινοποιήσουν το όνομά τους, με την προϋπόθεση ότι έχουν συμμετάσχει με οποιαδήποτε αρμοδιότητα (ως επιβλέπων, μέλος της επιτροπής) σε συνέδρια, επιτροπές κ.λπ. </a:t>
            </a:r>
            <a:endParaRPr lang="el-GR" i="1" dirty="0"/>
          </a:p>
        </p:txBody>
      </p:sp>
    </p:spTree>
    <p:extLst>
      <p:ext uri="{BB962C8B-B14F-4D97-AF65-F5344CB8AC3E}">
        <p14:creationId xmlns="" xmlns:p14="http://schemas.microsoft.com/office/powerpoint/2010/main" val="366912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4" y="365126"/>
            <a:ext cx="7886700" cy="1181285"/>
          </a:xfrm>
        </p:spPr>
        <p:txBody>
          <a:bodyPr>
            <a:noAutofit/>
          </a:bodyPr>
          <a:lstStyle/>
          <a:p>
            <a:pPr algn="ctr"/>
            <a:r>
              <a:rPr lang="el-GR" sz="4000" dirty="0" smtClean="0">
                <a:solidFill>
                  <a:srgbClr val="FF0000"/>
                </a:solidFill>
              </a:rPr>
              <a:t>Προσωποποιημένες Υπηρεσίες σε ελληνικά αποθετήρια – ΤΕΙ-Α</a:t>
            </a:r>
            <a:endParaRPr lang="el-GR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4" y="1667435"/>
            <a:ext cx="7886700" cy="4509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i="1" dirty="0" smtClean="0"/>
              <a:t>2</a:t>
            </a:r>
            <a:r>
              <a:rPr lang="el-GR" sz="3200" i="1" baseline="30000" dirty="0" smtClean="0"/>
              <a:t>η</a:t>
            </a:r>
            <a:r>
              <a:rPr lang="el-GR" sz="3200" i="1" dirty="0" smtClean="0"/>
              <a:t> περίπτωση</a:t>
            </a:r>
            <a:r>
              <a:rPr lang="en-US" sz="3200" i="1" dirty="0" smtClean="0"/>
              <a:t>: </a:t>
            </a:r>
            <a:r>
              <a:rPr lang="el-GR" sz="3200" i="1" dirty="0" smtClean="0"/>
              <a:t>Α</a:t>
            </a:r>
            <a:r>
              <a:rPr lang="el-GR" sz="3200" dirty="0" smtClean="0"/>
              <a:t>ποθετήριο του ΤΕΙ Αθήνας (σε στάδιο υλοποίησης)</a:t>
            </a:r>
            <a:endParaRPr lang="en-US" sz="3200" dirty="0" smtClean="0"/>
          </a:p>
          <a:p>
            <a:pPr marL="0" indent="0">
              <a:buNone/>
            </a:pPr>
            <a:r>
              <a:rPr lang="el-GR" sz="3200" dirty="0" smtClean="0"/>
              <a:t>Προβλέπει</a:t>
            </a:r>
            <a:r>
              <a:rPr lang="en-US" sz="3200" dirty="0" smtClean="0"/>
              <a:t>: </a:t>
            </a:r>
            <a:endParaRPr lang="el-GR" sz="3200" dirty="0" smtClean="0"/>
          </a:p>
          <a:p>
            <a:r>
              <a:rPr lang="el-GR" sz="3200" dirty="0" smtClean="0"/>
              <a:t>Προσωπική </a:t>
            </a:r>
            <a:r>
              <a:rPr lang="el-GR" sz="3200" dirty="0" err="1" smtClean="0"/>
              <a:t>ιστοδελίδα</a:t>
            </a:r>
            <a:r>
              <a:rPr lang="el-GR" sz="3200" dirty="0" smtClean="0"/>
              <a:t> χρηστών (με πρόσβαση σε αναζητήσεις, ιστορικό ενεργειών, υποβολές, στατιστικά εξαγωγή </a:t>
            </a:r>
            <a:r>
              <a:rPr lang="el-GR" sz="3200" dirty="0" err="1" smtClean="0"/>
              <a:t>ετεροαναφορών</a:t>
            </a:r>
            <a:r>
              <a:rPr lang="el-GR" sz="3200" dirty="0" smtClean="0"/>
              <a:t>, </a:t>
            </a:r>
            <a:r>
              <a:rPr lang="en-US" sz="3200" dirty="0" smtClean="0"/>
              <a:t>RSS</a:t>
            </a:r>
            <a:r>
              <a:rPr lang="el-GR" sz="3200" dirty="0" smtClean="0"/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28625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4" y="463639"/>
            <a:ext cx="7886700" cy="57133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sz="8000" dirty="0" smtClean="0"/>
          </a:p>
          <a:p>
            <a:pPr marL="0" indent="0" algn="ctr">
              <a:buNone/>
            </a:pPr>
            <a:endParaRPr lang="el-GR" sz="8000" dirty="0"/>
          </a:p>
          <a:p>
            <a:pPr marL="0" indent="0" algn="ctr">
              <a:buNone/>
            </a:pPr>
            <a:r>
              <a:rPr lang="el-GR" sz="8000" dirty="0" smtClean="0"/>
              <a:t>Ερευνητικό μέρος</a:t>
            </a:r>
            <a:endParaRPr lang="el-GR" sz="8000" dirty="0"/>
          </a:p>
        </p:txBody>
      </p:sp>
    </p:spTree>
    <p:extLst>
      <p:ext uri="{BB962C8B-B14F-4D97-AF65-F5344CB8AC3E}">
        <p14:creationId xmlns="" xmlns:p14="http://schemas.microsoft.com/office/powerpoint/2010/main" val="2752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4" y="365127"/>
            <a:ext cx="7886700" cy="678064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>
                <a:solidFill>
                  <a:srgbClr val="FF0000"/>
                </a:solidFill>
              </a:rPr>
              <a:t>Έρευνα με ερωτηματολόγια</a:t>
            </a:r>
            <a:endParaRPr lang="el-GR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4" y="1043191"/>
            <a:ext cx="7886700" cy="5133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2400" dirty="0" smtClean="0"/>
              <a:t>Στόχος ήταν να διερευνηθεί</a:t>
            </a:r>
            <a:r>
              <a:rPr lang="en-US" sz="2400" dirty="0" smtClean="0"/>
              <a:t>:</a:t>
            </a:r>
          </a:p>
          <a:p>
            <a:r>
              <a:rPr lang="el-GR" sz="2400" dirty="0" smtClean="0"/>
              <a:t>Εάν υπάρχουν ηλεκτρονικά αποθετήρια, αν προσφέρουν προσωποποιημένες υπηρεσίες και ποιες είναι αυτές</a:t>
            </a:r>
          </a:p>
          <a:p>
            <a:r>
              <a:rPr lang="el-GR" sz="2400" dirty="0" smtClean="0"/>
              <a:t>Εάν είναι χρήσιμες οι προσωποποιημένες υπηρεσίες στα αποθετήρια που παρέχονται και</a:t>
            </a:r>
          </a:p>
          <a:p>
            <a:r>
              <a:rPr lang="el-GR" sz="2400" dirty="0" smtClean="0"/>
              <a:t>Εάν δεν παρέχονται, αν θα ήταν χρήσιμο να παρέχονται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 smtClean="0"/>
              <a:t> Απεστάλησαν 50 ερωτηματολόγια σε ακαδημαικά και θεματικά αποθετήρια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 smtClean="0"/>
              <a:t> Απαντήθηκαν 33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 smtClean="0"/>
              <a:t> Προβλήματα που αντιμετωπίστηκαν</a:t>
            </a:r>
            <a:r>
              <a:rPr lang="en-US" sz="2400" dirty="0" smtClean="0"/>
              <a:t>:</a:t>
            </a: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1. Διαρκής επικοινωνία ώστε να ζητηθεί η συμπλήρωση τους και </a:t>
            </a:r>
          </a:p>
          <a:p>
            <a:pPr marL="0" indent="0">
              <a:buNone/>
            </a:pPr>
            <a:r>
              <a:rPr lang="el-GR" sz="2400" dirty="0" smtClean="0"/>
              <a:t>2. Η φάση ανάπτυξης στην οποία βρίσκονται τα αποθετήρια και ειδικότερα οι προσωποποιημένες υπηρεσίες</a:t>
            </a:r>
            <a:endParaRPr lang="el-GR" sz="2400" dirty="0"/>
          </a:p>
        </p:txBody>
      </p:sp>
    </p:spTree>
    <p:extLst>
      <p:ext uri="{BB962C8B-B14F-4D97-AF65-F5344CB8AC3E}">
        <p14:creationId xmlns="" xmlns:p14="http://schemas.microsoft.com/office/powerpoint/2010/main" val="220000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409</Words>
  <Application>Microsoft Office PowerPoint</Application>
  <PresentationFormat>On-screen Show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Σκοπός της εργασίας</vt:lpstr>
      <vt:lpstr>Slide 3</vt:lpstr>
      <vt:lpstr>Προσωποποιημένες υπηρεσίες σε ιδρυματικά αποθετήρια</vt:lpstr>
      <vt:lpstr>Είδη προσωποποιημένων υπηρεσιών</vt:lpstr>
      <vt:lpstr>Προσωποποιημένες Υπηρεσίες σε ελληνικά αποθετήρια - ΕΜΠ</vt:lpstr>
      <vt:lpstr>Προσωποποιημένες Υπηρεσίες σε ελληνικά αποθετήρια – ΤΕΙ-Α</vt:lpstr>
      <vt:lpstr>Slide 8</vt:lpstr>
      <vt:lpstr>Έρευνα με ερωτηματολόγια</vt:lpstr>
      <vt:lpstr>Αποτελέσματα έρευνας</vt:lpstr>
      <vt:lpstr>Slide 11</vt:lpstr>
      <vt:lpstr>Slide 12</vt:lpstr>
      <vt:lpstr>Slide 13</vt:lpstr>
      <vt:lpstr>Slide 14</vt:lpstr>
      <vt:lpstr>Συμπεράσματα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HP_G62</dc:creator>
  <cp:lastModifiedBy>alex</cp:lastModifiedBy>
  <cp:revision>22</cp:revision>
  <dcterms:created xsi:type="dcterms:W3CDTF">2013-05-10T22:37:41Z</dcterms:created>
  <dcterms:modified xsi:type="dcterms:W3CDTF">2013-05-12T11:44:27Z</dcterms:modified>
</cp:coreProperties>
</file>